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537" r:id="rId2"/>
    <p:sldId id="328" r:id="rId3"/>
    <p:sldId id="407" r:id="rId4"/>
    <p:sldId id="344" r:id="rId5"/>
    <p:sldId id="538" r:id="rId6"/>
    <p:sldId id="541" r:id="rId7"/>
    <p:sldId id="539" r:id="rId8"/>
    <p:sldId id="542" r:id="rId9"/>
    <p:sldId id="540" r:id="rId10"/>
    <p:sldId id="543" r:id="rId11"/>
    <p:sldId id="544" r:id="rId12"/>
    <p:sldId id="548" r:id="rId13"/>
    <p:sldId id="545" r:id="rId14"/>
    <p:sldId id="546" r:id="rId15"/>
    <p:sldId id="547" r:id="rId16"/>
    <p:sldId id="559" r:id="rId17"/>
    <p:sldId id="549" r:id="rId18"/>
    <p:sldId id="550" r:id="rId19"/>
    <p:sldId id="551" r:id="rId20"/>
    <p:sldId id="552" r:id="rId21"/>
    <p:sldId id="553" r:id="rId22"/>
    <p:sldId id="571" r:id="rId23"/>
    <p:sldId id="572" r:id="rId24"/>
    <p:sldId id="554" r:id="rId25"/>
    <p:sldId id="555" r:id="rId26"/>
    <p:sldId id="556" r:id="rId27"/>
    <p:sldId id="557" r:id="rId28"/>
    <p:sldId id="558" r:id="rId29"/>
    <p:sldId id="5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62"/>
    <p:restoredTop sz="94672"/>
  </p:normalViewPr>
  <p:slideViewPr>
    <p:cSldViewPr snapToGrid="0" snapToObjects="1">
      <p:cViewPr varScale="1">
        <p:scale>
          <a:sx n="118" d="100"/>
          <a:sy n="118" d="100"/>
        </p:scale>
        <p:origin x="248"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3/23/23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3/23/23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3/23/23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3/23/23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3/23/23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9253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838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pic>
        <p:nvPicPr>
          <p:cNvPr id="5" name="Content Placeholder 4">
            <a:extLst>
              <a:ext uri="{FF2B5EF4-FFF2-40B4-BE49-F238E27FC236}">
                <a16:creationId xmlns:a16="http://schemas.microsoft.com/office/drawing/2014/main" id="{572E2D8C-DEB0-B94E-A46E-14FB6CED2A4E}"/>
              </a:ext>
            </a:extLst>
          </p:cNvPr>
          <p:cNvPicPr>
            <a:picLocks noGrp="1" noChangeAspect="1"/>
          </p:cNvPicPr>
          <p:nvPr>
            <p:ph idx="1"/>
          </p:nvPr>
        </p:nvPicPr>
        <p:blipFill>
          <a:blip r:embed="rId2"/>
          <a:stretch>
            <a:fillRect/>
          </a:stretch>
        </p:blipFill>
        <p:spPr>
          <a:xfrm>
            <a:off x="2512388" y="1835468"/>
            <a:ext cx="7167223" cy="4758372"/>
          </a:xfrm>
          <a:prstGeom prst="rect">
            <a:avLst/>
          </a:prstGeom>
        </p:spPr>
      </p:pic>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37785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600" y="2160495"/>
            <a:ext cx="6177280" cy="3965670"/>
          </a:xfrm>
        </p:spPr>
        <p:txBody>
          <a:bodyPr/>
          <a:lstStyle/>
          <a:p>
            <a:r>
              <a:rPr lang="en-US" sz="2000" dirty="0"/>
              <a:t>Fuel rod damage correlates with the peak value of fuel pellet specific enthalpy; the higher the enthalpy, the more extensive is the damage</a:t>
            </a:r>
          </a:p>
          <a:p>
            <a:r>
              <a:rPr lang="en-US" sz="2000" dirty="0"/>
              <a:t>Cladding failure occurs at lower fuel enthalpies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82489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sz="2000" dirty="0"/>
              <a:t>Cladding oxidizes, forming ZrO</a:t>
            </a:r>
            <a:r>
              <a:rPr lang="en-US" sz="2000" baseline="-25000" dirty="0"/>
              <a:t>2</a:t>
            </a:r>
          </a:p>
          <a:p>
            <a:r>
              <a:rPr lang="en-US" sz="2000" dirty="0"/>
              <a:t>The limiting step for oxidation is the oxygen transport through the oxide layer</a:t>
            </a:r>
          </a:p>
          <a:p>
            <a:r>
              <a:rPr lang="en-US" sz="2000" dirty="0"/>
              <a:t>Oxidation hurts cladding performance by restricting heat transport and converting zircaloy into a brittle oxide</a:t>
            </a:r>
          </a:p>
          <a:p>
            <a:r>
              <a:rPr lang="en-US" sz="2000" dirty="0"/>
              <a:t>Hydrogen released by oxidation enters the cladding, due to low solubility hydrides form</a:t>
            </a:r>
          </a:p>
          <a:p>
            <a:r>
              <a:rPr lang="en-US" sz="2000" dirty="0"/>
              <a:t>Hydrides are brittle, and so reduce the ductility of the cladding</a:t>
            </a:r>
          </a:p>
          <a:p>
            <a:r>
              <a:rPr lang="en-US" sz="2000" dirty="0"/>
              <a:t>Hydrides preferentially form due to temperature and stress state</a:t>
            </a:r>
          </a:p>
          <a:p>
            <a:endParaRPr lang="en-US" sz="2000"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In a LOCA, the coolant flow is reduced or lost altogether (e.g. coolant pipe break)</a:t>
            </a:r>
          </a:p>
          <a:p>
            <a:r>
              <a:rPr lang="en-US" sz="2000" dirty="0"/>
              <a:t>When this occurs, pressure drops, causing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878422" cy="3965670"/>
          </a:xfrm>
        </p:spPr>
        <p:txBody>
          <a:bodyPr/>
          <a:lstStyle/>
          <a:p>
            <a:r>
              <a:rPr lang="en-US" sz="2000" dirty="0"/>
              <a:t>The average temperature of the reactor continues to rise due to radioactive decay in the fuel and the lower cooling</a:t>
            </a:r>
          </a:p>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488022" y="1844452"/>
            <a:ext cx="6419498" cy="4281713"/>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50DD-D796-5047-9B4D-ACD77425AF27}"/>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54FDEF99-61F0-DA4F-BF2E-CCB4A1365B5B}"/>
              </a:ext>
            </a:extLst>
          </p:cNvPr>
          <p:cNvSpPr>
            <a:spLocks noGrp="1"/>
          </p:cNvSpPr>
          <p:nvPr>
            <p:ph idx="1"/>
          </p:nvPr>
        </p:nvSpPr>
        <p:spPr>
          <a:xfrm>
            <a:off x="609600" y="2160495"/>
            <a:ext cx="7721600" cy="3965670"/>
          </a:xfrm>
        </p:spPr>
        <p:txBody>
          <a:bodyPr/>
          <a:lstStyle/>
          <a:p>
            <a:r>
              <a:rPr lang="en-US" sz="2000" dirty="0"/>
              <a:t>During the heat-up, the cladding plastically deforms (balloon and rupture) due to decrease of the system pressure outside the fuel rod and decrease in cladding strength</a:t>
            </a:r>
          </a:p>
          <a:p>
            <a:r>
              <a:rPr lang="en-US" sz="2000" dirty="0"/>
              <a:t>The phase structure of Zircaloy transforms from alpha to </a:t>
            </a:r>
            <a:r>
              <a:rPr lang="en-US" sz="2000" dirty="0" err="1"/>
              <a:t>alpha+beta</a:t>
            </a:r>
            <a:r>
              <a:rPr lang="en-US" sz="2000" dirty="0"/>
              <a:t> above about 800C, and to beta above about 1000C</a:t>
            </a:r>
          </a:p>
          <a:p>
            <a:r>
              <a:rPr lang="en-US" sz="2000" dirty="0"/>
              <a:t>The cladding reacts with steam or coolant at high temperatures, and an oxide (ZrO2) layer is formed on the surface of the cladding</a:t>
            </a:r>
          </a:p>
          <a:p>
            <a:r>
              <a:rPr lang="en-US" sz="2000" dirty="0"/>
              <a:t>In addition, absorbed oxygen stabilizes the alpha-phase and a layer of alpha-phase with a high content of oxygen begins to grow on the beta-phase, and the beta-phase becomes less ductile by the oxygen absorption</a:t>
            </a:r>
          </a:p>
        </p:txBody>
      </p:sp>
      <p:sp>
        <p:nvSpPr>
          <p:cNvPr id="4" name="Slide Number Placeholder 3">
            <a:extLst>
              <a:ext uri="{FF2B5EF4-FFF2-40B4-BE49-F238E27FC236}">
                <a16:creationId xmlns:a16="http://schemas.microsoft.com/office/drawing/2014/main" id="{944E6555-C190-E24F-8D33-D4837DD2026D}"/>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371E509A-552B-6F4D-B735-940625D67BD7}"/>
              </a:ext>
            </a:extLst>
          </p:cNvPr>
          <p:cNvPicPr>
            <a:picLocks noChangeAspect="1"/>
          </p:cNvPicPr>
          <p:nvPr/>
        </p:nvPicPr>
        <p:blipFill>
          <a:blip r:embed="rId2"/>
          <a:stretch>
            <a:fillRect/>
          </a:stretch>
        </p:blipFill>
        <p:spPr>
          <a:xfrm>
            <a:off x="8124984" y="1992215"/>
            <a:ext cx="4070031" cy="3965671"/>
          </a:xfrm>
          <a:prstGeom prst="rect">
            <a:avLst/>
          </a:prstGeom>
        </p:spPr>
      </p:pic>
    </p:spTree>
    <p:extLst>
      <p:ext uri="{BB962C8B-B14F-4D97-AF65-F5344CB8AC3E}">
        <p14:creationId xmlns:p14="http://schemas.microsoft.com/office/powerpoint/2010/main" val="3034313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629-B059-8F43-9499-1ECA859EA8F2}"/>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D0E29AE0-5904-F445-94F9-FF7BCC05CDDC}"/>
              </a:ext>
            </a:extLst>
          </p:cNvPr>
          <p:cNvSpPr>
            <a:spLocks noGrp="1"/>
          </p:cNvSpPr>
          <p:nvPr>
            <p:ph idx="1"/>
          </p:nvPr>
        </p:nvSpPr>
        <p:spPr>
          <a:xfrm>
            <a:off x="609600" y="2160495"/>
            <a:ext cx="6756400" cy="3965670"/>
          </a:xfrm>
        </p:spPr>
        <p:txBody>
          <a:bodyPr/>
          <a:lstStyle/>
          <a:p>
            <a:r>
              <a:rPr lang="en-US" sz="2000" dirty="0"/>
              <a:t>The rod pressure becomes higher than the system pressure of the reactor due to a break of the coolant pressure boundary</a:t>
            </a:r>
          </a:p>
          <a:p>
            <a:r>
              <a:rPr lang="en-US" sz="2000" dirty="0"/>
              <a:t>Creep strength of Zircaloy rapidly falls with the temperature</a:t>
            </a:r>
          </a:p>
          <a:p>
            <a:r>
              <a:rPr lang="en-US" sz="2000" dirty="0"/>
              <a:t>The cladding plastically deforms in the radial direction (ballooning) during the heat-up and may finally rupture</a:t>
            </a:r>
          </a:p>
          <a:p>
            <a:r>
              <a:rPr lang="en-US" sz="2000" dirty="0"/>
              <a:t>The beta phase has different creep properties than the alpha phase, and </a:t>
            </a:r>
            <a:r>
              <a:rPr lang="en-US" sz="2000" dirty="0" err="1"/>
              <a:t>alpha+beta</a:t>
            </a:r>
            <a:r>
              <a:rPr lang="en-US" sz="2000" dirty="0"/>
              <a:t> phase can exhibit superplastic behavior</a:t>
            </a:r>
          </a:p>
          <a:p>
            <a:r>
              <a:rPr lang="en-US" sz="2000" dirty="0"/>
              <a:t>Large plastic deformation of the cladding in the radial direction results in blockage of the coolant channels between fuel rods</a:t>
            </a:r>
          </a:p>
          <a:p>
            <a:pPr marL="0" indent="0">
              <a:buNone/>
            </a:pPr>
            <a:endParaRPr lang="en-US" sz="2000" dirty="0"/>
          </a:p>
        </p:txBody>
      </p:sp>
      <p:sp>
        <p:nvSpPr>
          <p:cNvPr id="4" name="Slide Number Placeholder 3">
            <a:extLst>
              <a:ext uri="{FF2B5EF4-FFF2-40B4-BE49-F238E27FC236}">
                <a16:creationId xmlns:a16="http://schemas.microsoft.com/office/drawing/2014/main" id="{20A1AD15-D5E3-8447-83B4-EA6A14F5D60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dirty="0"/>
          </a:p>
        </p:txBody>
      </p:sp>
      <p:pic>
        <p:nvPicPr>
          <p:cNvPr id="5" name="Picture 4">
            <a:extLst>
              <a:ext uri="{FF2B5EF4-FFF2-40B4-BE49-F238E27FC236}">
                <a16:creationId xmlns:a16="http://schemas.microsoft.com/office/drawing/2014/main" id="{77AC15B0-1CCC-D142-848F-70EC8DBAD472}"/>
              </a:ext>
            </a:extLst>
          </p:cNvPr>
          <p:cNvPicPr>
            <a:picLocks noChangeAspect="1"/>
          </p:cNvPicPr>
          <p:nvPr/>
        </p:nvPicPr>
        <p:blipFill>
          <a:blip r:embed="rId2"/>
          <a:stretch>
            <a:fillRect/>
          </a:stretch>
        </p:blipFill>
        <p:spPr>
          <a:xfrm>
            <a:off x="7366000" y="1725614"/>
            <a:ext cx="4812846" cy="4510086"/>
          </a:xfrm>
          <a:prstGeom prst="rect">
            <a:avLst/>
          </a:prstGeom>
        </p:spPr>
      </p:pic>
    </p:spTree>
    <p:extLst>
      <p:ext uri="{BB962C8B-B14F-4D97-AF65-F5344CB8AC3E}">
        <p14:creationId xmlns:p14="http://schemas.microsoft.com/office/powerpoint/2010/main" val="45044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a:xfrm>
            <a:off x="609600" y="1931895"/>
            <a:ext cx="10972800" cy="3965670"/>
          </a:xfrm>
        </p:spPr>
        <p:txBody>
          <a:bodyPr/>
          <a:lstStyle/>
          <a:p>
            <a:r>
              <a:rPr lang="en-US" sz="2000" dirty="0"/>
              <a:t>Oxidation significantly increases at high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also results in increased hydrogen pickup in the cladding, embrittling cladding</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and hydrogen embrittlement</a:t>
            </a:r>
          </a:p>
          <a:p>
            <a:r>
              <a:rPr lang="en-US" sz="2000" dirty="0"/>
              <a:t>This leads to higher likelihood of failure for higher burnup conditions</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1230841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092621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2109490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The primary negative effects are</a:t>
            </a:r>
          </a:p>
          <a:p>
            <a:pPr lvl="1"/>
            <a:r>
              <a:rPr lang="en-US" sz="2000" dirty="0"/>
              <a:t>Embrittlement and ballooning of the cladding</a:t>
            </a:r>
          </a:p>
          <a:p>
            <a:pPr lvl="1"/>
            <a:r>
              <a:rPr lang="en-US" sz="2000" dirty="0"/>
              <a:t>Relocation and fission gas release in the fuel</a:t>
            </a:r>
          </a:p>
          <a:p>
            <a:pPr lvl="1"/>
            <a:r>
              <a:rPr lang="en-US" sz="2000" dirty="0"/>
              <a:t>Cladding can burst and release fuel fragments</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98581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65408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r>
              <a:rPr lang="en-US" sz="2000" dirty="0"/>
              <a:t>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1821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and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296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113782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732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3438787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13148</TotalTime>
  <Words>1896</Words>
  <Application>Microsoft Macintosh PowerPoint</Application>
  <PresentationFormat>Widescreen</PresentationFormat>
  <Paragraphs>188</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Symbol</vt:lpstr>
      <vt:lpstr>NCStateU-horizontal-left-logo</vt:lpstr>
      <vt:lpstr>Nuclear Fuel Performance</vt:lpstr>
      <vt:lpstr>Last time</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LOCA</vt:lpstr>
      <vt:lpstr>LOCA</vt:lpstr>
      <vt:lpstr>Oxidation</vt:lpstr>
      <vt:lpstr>Effect of Burnup</vt:lpstr>
      <vt:lpstr>Mitigation through design</vt:lpstr>
      <vt:lpstr>Accident Tolerance</vt:lpstr>
      <vt:lpstr>ATF options being pursued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122</cp:revision>
  <dcterms:created xsi:type="dcterms:W3CDTF">2020-02-19T20:03:05Z</dcterms:created>
  <dcterms:modified xsi:type="dcterms:W3CDTF">2023-03-23T17:43:24Z</dcterms:modified>
</cp:coreProperties>
</file>